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5"/>
  </p:notesMasterIdLst>
  <p:sldIdLst>
    <p:sldId id="261" r:id="rId3"/>
    <p:sldId id="314" r:id="rId4"/>
    <p:sldId id="15001155" r:id="rId5"/>
    <p:sldId id="301" r:id="rId6"/>
    <p:sldId id="305" r:id="rId7"/>
    <p:sldId id="303" r:id="rId8"/>
    <p:sldId id="308" r:id="rId9"/>
    <p:sldId id="307" r:id="rId10"/>
    <p:sldId id="312" r:id="rId11"/>
    <p:sldId id="15001156" r:id="rId12"/>
    <p:sldId id="15001157" r:id="rId13"/>
    <p:sldId id="15001158" r:id="rId14"/>
    <p:sldId id="15001145" r:id="rId15"/>
    <p:sldId id="15001146" r:id="rId16"/>
    <p:sldId id="15001147" r:id="rId17"/>
    <p:sldId id="15001148" r:id="rId18"/>
    <p:sldId id="15001149" r:id="rId19"/>
    <p:sldId id="15001150" r:id="rId20"/>
    <p:sldId id="15001151" r:id="rId21"/>
    <p:sldId id="15001152" r:id="rId22"/>
    <p:sldId id="15001153" r:id="rId23"/>
    <p:sldId id="15001154" r:id="rId2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404" autoAdjust="0"/>
  </p:normalViewPr>
  <p:slideViewPr>
    <p:cSldViewPr snapToGrid="0">
      <p:cViewPr varScale="1">
        <p:scale>
          <a:sx n="107" d="100"/>
          <a:sy n="107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30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3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02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94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35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363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3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320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68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9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en-US" altLang="en-US" sz="4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</a:t>
            </a:r>
            <a:r>
              <a:rPr lang="kk-KZ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қ.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 </a:t>
            </a:r>
            <a:r>
              <a:rPr lang="ru-RU" sz="18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</a:t>
            </a:r>
            <a:endParaRPr lang="ru-RU" sz="1800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кодексіндегі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бөлімнің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10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8800"/>
              </p:ext>
            </p:extLst>
          </p:nvPr>
        </p:nvGraphicFramePr>
        <p:xfrm>
          <a:off x="302231" y="1003510"/>
          <a:ext cx="11587538" cy="5650879"/>
        </p:xfrm>
        <a:graphic>
          <a:graphicData uri="http://schemas.openxmlformats.org/drawingml/2006/table">
            <a:tbl>
              <a:tblPr/>
              <a:tblGrid>
                <a:gridCol w="1314902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4379726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4019738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873172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Бөлім</a:t>
                      </a:r>
                      <a:endParaRPr lang="ru-RU" sz="9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Тараулар</a:t>
                      </a:r>
                      <a:endParaRPr lang="ru-RU" sz="9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Параграфтар</a:t>
                      </a:r>
                      <a:endParaRPr lang="ru-RU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Баптар</a:t>
                      </a:r>
                      <a:endParaRPr lang="ru-RU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303313"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7-Бөлім. КТС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27-Тарау.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ережелер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222, 223 (2)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188742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28-Тарау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салынатын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224 (1)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99194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ЖЖТ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225-241 (18)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31423"/>
                  </a:ext>
                </a:extLst>
              </a:tr>
              <a:tr h="2722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242-264 (23)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163645"/>
                  </a:ext>
                </a:extLst>
              </a:tr>
              <a:tr h="341514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3-Параграф.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Тіркелген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активтер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265-273 (9)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93157"/>
                  </a:ext>
                </a:extLst>
              </a:tr>
              <a:tr h="3712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4-Параграф. 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Инвест.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преференциялары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274-275 (3)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25012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5-Параграф.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Туынды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қаржы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құралдары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277-281 (5)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556532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6-Параграф.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Ұзақ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мерзімді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келісімшарттар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282-285 (4)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821150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7-Параграф.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түзету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286, 287 (2)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7761"/>
                  </a:ext>
                </a:extLst>
              </a:tr>
              <a:tr h="521574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29-Тарау. 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Н-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ның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азаюы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немесе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ұлғаюы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шығынның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азаюы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СТ-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дің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кейбір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санаттарынан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босату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288-293 (6)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469230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30-Тарау. 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БШК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пайдасына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салу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294-298 (5)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47025"/>
                  </a:ext>
                </a:extLst>
              </a:tr>
              <a:tr h="227145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31-Тарау.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Шығындар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299-301 (3)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688111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32-Тарау. 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КТС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есептеу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тәртібі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төлеу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мерзімдері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302-312 (5)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0849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33-Тарау.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Төлем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көзінен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ұсталатын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КТС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307-312 (6)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06096"/>
                  </a:ext>
                </a:extLst>
              </a:tr>
              <a:tr h="393406">
                <a:tc v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34-Тарау.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ставкалары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кезеңі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9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декларациясы</a:t>
                      </a:r>
                      <a:endParaRPr lang="ru-RU" sz="9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313-315 (3) </a:t>
                      </a:r>
                      <a:r>
                        <a:rPr lang="ru-RU" sz="9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9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8565"/>
                  </a:ext>
                </a:extLst>
              </a:tr>
              <a:tr h="393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94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жобасындағы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бөлімнің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(1/1)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11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265370"/>
              </p:ext>
            </p:extLst>
          </p:nvPr>
        </p:nvGraphicFramePr>
        <p:xfrm>
          <a:off x="302231" y="1143209"/>
          <a:ext cx="11587538" cy="4971841"/>
        </p:xfrm>
        <a:graphic>
          <a:graphicData uri="http://schemas.openxmlformats.org/drawingml/2006/table">
            <a:tbl>
              <a:tblPr/>
              <a:tblGrid>
                <a:gridCol w="1059253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3844259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5042780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641246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Бөлім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Тараулар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Параграфтар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Баптар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112012">
                <a:tc rowSpan="18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5-Бөлім. КТС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ережелер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226-228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16237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23-Тарау.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салынатын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немесе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шығын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229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0827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24-Тарау. 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ЖЖТ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ережелер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230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77975"/>
                  </a:ext>
                </a:extLst>
              </a:tr>
              <a:tr h="20081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Табыспен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танылмайтын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экономикалық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пайда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231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96039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Жекелеген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қызмет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түрлері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232-242 (11)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77845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Құн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өсімінен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түскен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243-247 (5)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02761"/>
                  </a:ext>
                </a:extLst>
              </a:tr>
              <a:tr h="23539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азайту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түзету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248, 249 (2)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0044"/>
                  </a:ext>
                </a:extLst>
              </a:tr>
              <a:tr h="184882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ережелер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250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896614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жекелеген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түрлері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251-266 (16)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925361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Тіркелген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активтер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267-275 (9)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7111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Инвестициялық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преференциялары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276-278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914585"/>
                  </a:ext>
                </a:extLst>
              </a:tr>
              <a:tr h="28065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Шегеруге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жатпайтын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шығындар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279, 280 (2)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44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түзету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281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99807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Туынды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қаржы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құралдары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айқындау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ерекшеліктері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282-286 (5)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628426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27-Тарау.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Ұзақ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мерзімді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келісімшарттар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айқындау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ерекшеліктері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287-289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52857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28-Тарау.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қойнауын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пайдаланушылардың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табыстары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шегерімдерін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айқындау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ерекшеліктері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290-292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57348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293-295 (9)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375912"/>
                  </a:ext>
                </a:extLst>
              </a:tr>
              <a:tr h="144959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Табиғи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ресурстарды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геологиялық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зерттеуге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барлауға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өндіруге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дайындық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жұмыстарына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арналған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шығыстарды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шегеру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296-309 (14)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37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188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жобасындағы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бөлімнің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12</a:t>
            </a:fld>
            <a:endParaRPr lang="en-US" sz="105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3845EFD-70FD-4475-855B-ABE27A65C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88904"/>
              </p:ext>
            </p:extLst>
          </p:nvPr>
        </p:nvGraphicFramePr>
        <p:xfrm>
          <a:off x="302231" y="1143209"/>
          <a:ext cx="11587538" cy="4724011"/>
        </p:xfrm>
        <a:graphic>
          <a:graphicData uri="http://schemas.openxmlformats.org/drawingml/2006/table">
            <a:tbl>
              <a:tblPr/>
              <a:tblGrid>
                <a:gridCol w="1247169">
                  <a:extLst>
                    <a:ext uri="{9D8B030D-6E8A-4147-A177-3AD203B41FA5}">
                      <a16:colId xmlns:a16="http://schemas.microsoft.com/office/drawing/2014/main" val="4005578019"/>
                    </a:ext>
                  </a:extLst>
                </a:gridCol>
                <a:gridCol w="3656343">
                  <a:extLst>
                    <a:ext uri="{9D8B030D-6E8A-4147-A177-3AD203B41FA5}">
                      <a16:colId xmlns:a16="http://schemas.microsoft.com/office/drawing/2014/main" val="1635247501"/>
                    </a:ext>
                  </a:extLst>
                </a:gridCol>
                <a:gridCol w="5042780">
                  <a:extLst>
                    <a:ext uri="{9D8B030D-6E8A-4147-A177-3AD203B41FA5}">
                      <a16:colId xmlns:a16="http://schemas.microsoft.com/office/drawing/2014/main" val="2215199332"/>
                    </a:ext>
                  </a:extLst>
                </a:gridCol>
                <a:gridCol w="1641246">
                  <a:extLst>
                    <a:ext uri="{9D8B030D-6E8A-4147-A177-3AD203B41FA5}">
                      <a16:colId xmlns:a16="http://schemas.microsoft.com/office/drawing/2014/main" val="523993654"/>
                    </a:ext>
                  </a:extLst>
                </a:gridCol>
              </a:tblGrid>
              <a:tr h="35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Бөлім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Тараулар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Параграфтар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Баптар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18112"/>
                  </a:ext>
                </a:extLst>
              </a:tr>
              <a:tr h="112012">
                <a:tc rowSpan="11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5-Бөлім. КТС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Қаржылық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қызметті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жүзеге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асыратын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айқындау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ерекшеліктері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Қаржылық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қызметті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жүзеге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асыратын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табыстары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310-312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44872"/>
                  </a:ext>
                </a:extLst>
              </a:tr>
              <a:tr h="16237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Қаржылық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қызметті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жүзеге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асыратын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313-315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0827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Цифрлық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активтермен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операцияларды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жүзеге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асыратын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шегерімдерді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айқындау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ерекшеліктері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316-318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77975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Мүгедектігі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бар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адамдардың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коммерциялық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емес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ұйымдары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мамандандырылған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ұйымдарына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салу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319-322 (4)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018694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32-Тарау. 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БШК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пайдасына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салу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323-327 (5)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439768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33-Тарау.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салынатын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азайту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328 (1)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81498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34-Тарау.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Шығындар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329-335 (7)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206175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35-Тарау. 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КТС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есептеу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тәртібі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мерзімдері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1-Параграф. 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КТС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есептеу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төлеу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336-338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278766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2-Параграф. 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КТС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аванстық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төлемдер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339-341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02817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36-Тарау.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Төлем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көзінен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ұсталатын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КТС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342-347 (6)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12119"/>
                  </a:ext>
                </a:extLst>
              </a:tr>
              <a:tr h="303313"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37-Тарау.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ставкалары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кезеңі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декларациясы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348-350 (3) </a:t>
                      </a:r>
                      <a:r>
                        <a:rPr lang="ru-RU" sz="12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бп</a:t>
                      </a:r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91174"/>
                  </a:ext>
                </a:extLst>
              </a:tr>
              <a:tr h="3033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473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жобасындағы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бөлімнің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68709" y="1859851"/>
            <a:ext cx="550701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шегерімдерді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endParaRPr lang="ru-RU" sz="20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2" lvl="4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20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Табысқа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шығынға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декларациялау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A843D0-C23E-4E8D-87C1-401312AA4CD4}"/>
              </a:ext>
            </a:extLst>
          </p:cNvPr>
          <p:cNvSpPr/>
          <p:nvPr/>
        </p:nvSpPr>
        <p:spPr>
          <a:xfrm>
            <a:off x="6863125" y="2210448"/>
            <a:ext cx="4787324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КТС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нормаларды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қолданудың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ыңғайлылығы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қарапайымдылығы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мақсатында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Кірістер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шегерімдердің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түрлерін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нақтылау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мақсатында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бұл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қызметтің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нақты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түрі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шегерімдердің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түрі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тиісті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нормаларды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қолдануға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мүмкіндік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береді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>
            <a:off x="5787574" y="1787423"/>
            <a:ext cx="444010" cy="3605780"/>
          </a:xfrm>
          <a:prstGeom prst="rightBrace">
            <a:avLst>
              <a:gd name="adj1" fmla="val 114144"/>
              <a:gd name="adj2" fmla="val 50824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CuadroTexto 350">
            <a:extLst>
              <a:ext uri="{FF2B5EF4-FFF2-40B4-BE49-F238E27FC236}">
                <a16:creationId xmlns:a16="http://schemas.microsoft.com/office/drawing/2014/main" id="{DF9C76F2-C9ED-42F2-9AAE-297704F7A677}"/>
              </a:ext>
            </a:extLst>
          </p:cNvPr>
          <p:cNvSpPr txBox="1"/>
          <p:nvPr/>
        </p:nvSpPr>
        <p:spPr>
          <a:xfrm>
            <a:off x="1261727" y="1268277"/>
            <a:ext cx="372097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Lato Heavy" charset="0"/>
                <a:cs typeface="Arial" panose="020B0604020202020204" pitchFamily="34" charset="0"/>
              </a:rPr>
              <a:t>ҰСЫНЫЛАДЫ</a:t>
            </a:r>
            <a:endParaRPr lang="en-US"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Lato Heavy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85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(1/1)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160618"/>
            <a:ext cx="11937188" cy="5039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Табыстың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қорының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қалдықтарды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көму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полигондарының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мақсатсыз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пайдаланудан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міндеттемесі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заттай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орындалған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көмірсутектерді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бассейнінің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кірісі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биржасының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кірісі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борышкер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мойындаған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тұрақсыздық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айыбы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айыппұлдар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өсімпұлдар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қорларды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бағалаудың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қолданудағы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айырмашылық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бөлімдермен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бөлінген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активтермен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пайдаланушылар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4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(1/2)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111934"/>
            <a:ext cx="11937188" cy="6471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параграф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табыстың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7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құнның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қалыптасу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ерекшеліктеріне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7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толығымен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жатқызылған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амортизацияға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жатпайтын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Амортизацияланатын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алынды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орнатылмаған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жабдықпен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толықтырылды</a:t>
            </a: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sz="1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Түгендеу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тәртібімен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синхрондау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жүргізілді</a:t>
            </a: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17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элементі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енгізілуде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25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92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Шегерімдерді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(1/1)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88976"/>
            <a:ext cx="11937188" cy="545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мүшелерінің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сапарлары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өтемақыларды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емес-өзара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Тараппен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айырысу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шегерімдердің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бөлімдерге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активтермен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пайдаланушылар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Разделение затрат, не подлежащих вычету на: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жатпайтын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туындаған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алдыңғы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кезеңдерде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ескерілген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22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Шегерімдерді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(1/2)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288153"/>
            <a:ext cx="11937188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параграф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толығымен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қаралды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түгендеу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практикасын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нақтыланды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амортизация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құрамынан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2009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активтердің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біржолғы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капиталдандыру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енгізілетін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объектісінің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жасақтамаға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кеңейтілді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алғаш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мүмкіндігі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33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818" y="1379982"/>
            <a:ext cx="11629370" cy="3562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активтермен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жасалатын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нәтижесінде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айқындаудың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мердігерлік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аяқталу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жатқызылған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валютаның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бағамының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өзгеруіне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теңгемен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төленуге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индекстеуді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3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ССК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7" y="1122044"/>
            <a:ext cx="11937188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ССК</a:t>
            </a:r>
            <a:r>
              <a:rPr lang="en-US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сыйақылардың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азаю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- дан 50% -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азайтылды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борыштық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ССК</a:t>
            </a:r>
            <a:r>
              <a:rPr lang="en-US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кетуі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өтеусіз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субъектісінің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ҒЗТКЖ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- дан 200%-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ұлғайтылды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қызметтен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активтердің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шығуынан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активтердің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шығуынан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«Астана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қатысушыларының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зияткерлік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меншік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ПФИ </a:t>
            </a:r>
            <a:r>
              <a:rPr lang="ru-RU" sz="14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залалдарды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lang="ru-RU" dirty="0"/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түгендеу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табыспен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синхрондау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196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43228" y="1330859"/>
            <a:ext cx="11759117" cy="394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өндірушілерге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10%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өндірушілер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кооперативтері</a:t>
            </a:r>
            <a:r>
              <a:rPr lang="ru-RU" dirty="0"/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70% -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төленуге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-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азайтады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жеңілдігі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-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жеңілдігі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декларациялау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316606"/>
            <a:ext cx="11937188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ставкаларды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бөлек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тоқсандағы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есептеуі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Декларацияны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тапсырғанға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айырысуды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08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26896"/>
            <a:ext cx="11937188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Акционерлік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АХҚО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қорларының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мекемеден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құнына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тоқтатқан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сыйақыларды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көзінен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шегеруден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ҚТЖ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жеңілдігі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ставкасына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(10%)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85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Сақталған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699" y="1465990"/>
            <a:ext cx="11668602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аймақтар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«Астана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паркінің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келісімде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айқындалған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биржасының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тізімдерін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алғанда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пассивті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9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Теңіз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кемесімен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бербоут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-чартер, тайм-чартер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асыратын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көрсететін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алатын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фильмнің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иелері</a:t>
            </a:r>
            <a:r>
              <a:rPr lang="ru-RU" sz="19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алатын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9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ker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9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1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3</a:t>
            </a:fld>
            <a:endParaRPr lang="en-US" sz="1050" dirty="0"/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22E4FC5F-F1BE-47FF-BC6A-2F6EC23631CF}"/>
              </a:ext>
            </a:extLst>
          </p:cNvPr>
          <p:cNvGraphicFramePr>
            <a:graphicFrameLocks noGrp="1"/>
          </p:cNvGraphicFramePr>
          <p:nvPr/>
        </p:nvGraphicFramePr>
        <p:xfrm>
          <a:off x="1430447" y="1317665"/>
          <a:ext cx="8845235" cy="2544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9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5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1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ЭЫДҰ </a:t>
                      </a:r>
                      <a:r>
                        <a:rPr lang="ru-RU" sz="1600" b="1" kern="12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елдері</a:t>
                      </a:r>
                      <a:endParaRPr lang="ru-RU" sz="1600" b="1" kern="12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Мөлшерлемелер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АҚШ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Франция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Жапония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Норвегия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Канада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Финляндия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9553F85F-58B8-41B0-A0DD-A0E687444BC6}"/>
              </a:ext>
            </a:extLst>
          </p:cNvPr>
          <p:cNvGraphicFramePr>
            <a:graphicFrameLocks noGrp="1"/>
          </p:cNvGraphicFramePr>
          <p:nvPr/>
        </p:nvGraphicFramePr>
        <p:xfrm>
          <a:off x="1430448" y="4250900"/>
          <a:ext cx="8845235" cy="172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3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4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ЕАЭО </a:t>
                      </a:r>
                      <a:r>
                        <a:rPr lang="ru-RU" sz="1600" b="1" kern="12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елдері</a:t>
                      </a:r>
                      <a:endParaRPr lang="ru-RU" sz="1600" b="1" kern="12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Мөлшерлемелер</a:t>
                      </a:r>
                      <a:endParaRPr lang="ru-RU" sz="16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Беларусь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Армения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Ресей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Қырғызстан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6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95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секторына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4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43229" y="1620570"/>
            <a:ext cx="11480598" cy="4178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секторы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dirty="0"/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25%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кредиттеуден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20%</a:t>
            </a:r>
          </a:p>
          <a:p>
            <a:pPr marL="6254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ұйымдармен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банктеріне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әсерін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нивелирлеу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ХЕҚС</a:t>
            </a:r>
            <a:r>
              <a:rPr lang="ru-RU" dirty="0"/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/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бизнесіне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5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88907" y="1566249"/>
            <a:ext cx="1139006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Казино,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автоматтары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залы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Букмекерлік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кеңсенің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тотализатордың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§"/>
              <a:tabLst>
                <a:tab pos="10281920" algn="l"/>
              </a:tabLst>
              <a:defRPr/>
            </a:pP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(казино,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автоматтары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залы,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тотализаторлар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букмекерлік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танымау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§"/>
              <a:tabLst>
                <a:tab pos="10281920" algn="l"/>
              </a:tabLst>
              <a:defRPr/>
            </a:pP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мөлшерлемелерді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есеге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үстелі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автоматы, тотализатор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кассасы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тотализатордың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кассасы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букмекерлік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кеңсенің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кассасы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букмекерлік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кеңсенің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кассасы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§"/>
              <a:tabLst>
                <a:tab pos="10281920" algn="l"/>
              </a:tabLst>
              <a:defRPr/>
            </a:pP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ойыншыға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қатысушыға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сомаға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endParaRPr lang="ru-RU" sz="1400" i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0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сала мен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25122" y="1394233"/>
            <a:ext cx="1113656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салаға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медицина,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спорт,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кітапханалар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акционерлері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құрылтайшыларына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шектей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КТС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төлеуден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босатылды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4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лизингі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7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45800" y="2435066"/>
            <a:ext cx="4385565" cy="250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6450" lvl="4" indent="-3635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төлеушіге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лизинг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-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100%)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98FB048C-595F-4963-8569-089CA78518C4}"/>
              </a:ext>
            </a:extLst>
          </p:cNvPr>
          <p:cNvCxnSpPr>
            <a:cxnSpLocks/>
          </p:cNvCxnSpPr>
          <p:nvPr/>
        </p:nvCxnSpPr>
        <p:spPr>
          <a:xfrm flipV="1">
            <a:off x="5232307" y="1054159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24E27D0-34AA-46F4-B5A9-B9DD90266212}"/>
              </a:ext>
            </a:extLst>
          </p:cNvPr>
          <p:cNvSpPr/>
          <p:nvPr/>
        </p:nvSpPr>
        <p:spPr>
          <a:xfrm>
            <a:off x="5579018" y="1554817"/>
            <a:ext cx="5952204" cy="5006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Жеңілдетілген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салу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негізінде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лизинг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бюджетке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түсетін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түсімдерін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азайтады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қатысушыларына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мемлекет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жеңілдіктерінің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құнын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ұлғайтуға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бөлуге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мүмкіндік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Жалға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алушы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лизингтің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артықшылықтарын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ала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бермейді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ал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бөлігі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лизинг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берушіге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өтеді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яғни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жеңілдіктер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жоғалтады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Жалға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алушы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лизингтің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салықтық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артықшылықтарын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ала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бермейді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ал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бөлігі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лизинг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берушіге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өтеді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яғни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жеңілдіктер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мақсатын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жоғалтады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Жеңілдіктерді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қолданудан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бюджет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шығыны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20 млрд.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теңгеден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асады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(ҚР ҚМ МКК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деректері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77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8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37182" y="1498402"/>
            <a:ext cx="11317635" cy="4224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dirty="0"/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деңгейіне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10%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әмбебап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беру: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пайдаланудың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шартымен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машиналарды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жаңартуға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жаңғыртуға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күрделі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жөндеуге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біржолғы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амортизация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800" i="0" u="none" strike="noStrike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800" i="0" u="none" strike="noStrike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2025-2027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281,4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теңгені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endParaRPr lang="ru-RU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6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ҒЗТКЖ-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9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607453" y="2505670"/>
            <a:ext cx="42239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қаржыландыруға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200%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(супер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300%)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6D7B7CF-8D1B-4146-BAE7-37E014F6165D}"/>
              </a:ext>
            </a:extLst>
          </p:cNvPr>
          <p:cNvSpPr/>
          <p:nvPr/>
        </p:nvSpPr>
        <p:spPr>
          <a:xfrm>
            <a:off x="5636232" y="1693316"/>
            <a:ext cx="5952204" cy="407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ҒЗТКЖ-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инвестицияларды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тарту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ғылыми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саладағы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инвестициялық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белсенділікті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арттырады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ҒЗТКЖ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инновацияларға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инвестиция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шағын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бизнестің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үлесін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ұлғайтуды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етуге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мүмкіндік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Ғылыми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ғылыми-техникалық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қызмет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нәтижелерін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коммерцияландырудың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өсуі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Кәсіпкерлер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ғылыми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зерттеулердің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тартымдылығын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тәжірибелік-конструкторлық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жұмыстардың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үлесін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жақсартады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ЖІӨ-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ғылымды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қажетсінуінің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өсуіне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мүмкіндік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береді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232307" y="1054159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B3D269-EEE5-4674-B4F9-A0C63F54CB69}"/>
              </a:ext>
            </a:extLst>
          </p:cNvPr>
          <p:cNvSpPr txBox="1"/>
          <p:nvPr/>
        </p:nvSpPr>
        <p:spPr>
          <a:xfrm>
            <a:off x="805980" y="4380370"/>
            <a:ext cx="4223912" cy="1223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2025-2029 </a:t>
            </a:r>
            <a:r>
              <a:rPr lang="ru-RU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жылдардағы</a:t>
            </a: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шартты</a:t>
            </a: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шығындар</a:t>
            </a: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шамамен</a:t>
            </a: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1, 9 млрд. </a:t>
            </a:r>
            <a:r>
              <a:rPr lang="ru-RU" sz="1600" b="1" i="1" dirty="0" err="1">
                <a:solidFill>
                  <a:srgbClr val="0070C0"/>
                </a:solidFill>
                <a:latin typeface="Arial" panose="020B0604020202020204" pitchFamily="34" charset="0"/>
              </a:rPr>
              <a:t>теңгені</a:t>
            </a:r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70C0"/>
                </a:solidFill>
                <a:latin typeface="Arial" panose="020B0604020202020204" pitchFamily="34" charset="0"/>
              </a:rPr>
              <a:t>құрайды</a:t>
            </a:r>
            <a:r>
              <a:rPr lang="ru-RU" sz="1600" i="1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01609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</TotalTime>
  <Words>2237</Words>
  <Application>Microsoft Office PowerPoint</Application>
  <PresentationFormat>Широкоэкранный</PresentationFormat>
  <Paragraphs>385</Paragraphs>
  <Slides>22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258</cp:revision>
  <cp:lastPrinted>2024-10-31T13:13:18Z</cp:lastPrinted>
  <dcterms:created xsi:type="dcterms:W3CDTF">2024-10-07T12:30:20Z</dcterms:created>
  <dcterms:modified xsi:type="dcterms:W3CDTF">2024-11-04T01:51:14Z</dcterms:modified>
</cp:coreProperties>
</file>